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5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9" r:id="rId9"/>
    <p:sldId id="270" r:id="rId10"/>
    <p:sldId id="271" r:id="rId11"/>
    <p:sldId id="272" r:id="rId12"/>
    <p:sldId id="275" r:id="rId13"/>
    <p:sldId id="276" r:id="rId14"/>
    <p:sldId id="277" r:id="rId15"/>
    <p:sldId id="278" r:id="rId16"/>
    <p:sldId id="279" r:id="rId17"/>
    <p:sldId id="280" r:id="rId18"/>
    <p:sldId id="282" r:id="rId19"/>
    <p:sldId id="283" r:id="rId20"/>
    <p:sldId id="284" r:id="rId21"/>
    <p:sldId id="281" r:id="rId22"/>
    <p:sldId id="285" r:id="rId23"/>
    <p:sldId id="286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2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BCB64-0847-41F1-ABA0-C4E101663586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2175E-5395-4EE7-9FE6-365D3E410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5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2175E-5395-4EE7-9FE6-365D3E41027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89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431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95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335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63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213133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1382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29979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92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381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4964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03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A184161-FC60-4DA0-9A5E-054DEB9E1762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FA9FA47-7112-4DD9-BEAE-B7E11597281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1535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ПОДГОТОВКА К ЗАДАНИЮ №12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УЧИТЕЛЬ: МАРЧЕНКО Олеся(</a:t>
            </a:r>
            <a:r>
              <a:rPr lang="ru-RU" dirty="0" err="1" smtClean="0"/>
              <a:t>г.брянск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18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24001"/>
            <a:ext cx="10178322" cy="4355592"/>
          </a:xfrm>
        </p:spPr>
        <p:txBody>
          <a:bodyPr>
            <a:normAutofit/>
          </a:bodyPr>
          <a:lstStyle/>
          <a:p>
            <a:pPr fontAlgn="base"/>
            <a:r>
              <a:rPr lang="ru-RU" dirty="0"/>
              <a:t>1. </a:t>
            </a:r>
            <a:r>
              <a:rPr lang="ru-RU" dirty="0" err="1"/>
              <a:t>вытерп</a:t>
            </a:r>
            <a:r>
              <a:rPr lang="ru-RU" dirty="0"/>
              <a:t>..</a:t>
            </a:r>
            <a:r>
              <a:rPr lang="ru-RU" dirty="0" err="1"/>
              <a:t>шь</a:t>
            </a:r>
            <a:r>
              <a:rPr lang="ru-RU" dirty="0"/>
              <a:t>, завис..</a:t>
            </a:r>
            <a:r>
              <a:rPr lang="ru-RU" dirty="0" err="1"/>
              <a:t>мый</a:t>
            </a:r>
            <a:r>
              <a:rPr lang="ru-RU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>2. </a:t>
            </a:r>
            <a:r>
              <a:rPr lang="ru-RU" dirty="0" err="1"/>
              <a:t>выкач</a:t>
            </a:r>
            <a:r>
              <a:rPr lang="ru-RU" dirty="0"/>
              <a:t>..</a:t>
            </a:r>
            <a:r>
              <a:rPr lang="ru-RU" dirty="0" err="1"/>
              <a:t>нная</a:t>
            </a:r>
            <a:r>
              <a:rPr lang="ru-RU" dirty="0"/>
              <a:t> (бочка), </a:t>
            </a:r>
            <a:r>
              <a:rPr lang="ru-RU" dirty="0" err="1"/>
              <a:t>неотъемл</a:t>
            </a:r>
            <a:r>
              <a:rPr lang="ru-RU" dirty="0"/>
              <a:t>..</a:t>
            </a:r>
            <a:r>
              <a:rPr lang="ru-RU" dirty="0" err="1"/>
              <a:t>мый</a:t>
            </a:r>
            <a:r>
              <a:rPr lang="ru-RU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>3. навар..</a:t>
            </a:r>
            <a:r>
              <a:rPr lang="ru-RU" dirty="0" err="1"/>
              <a:t>шь</a:t>
            </a:r>
            <a:r>
              <a:rPr lang="ru-RU" dirty="0"/>
              <a:t>, </a:t>
            </a:r>
            <a:r>
              <a:rPr lang="ru-RU" dirty="0" err="1"/>
              <a:t>постел</a:t>
            </a:r>
            <a:r>
              <a:rPr lang="ru-RU" dirty="0"/>
              <a:t>..</a:t>
            </a:r>
            <a:r>
              <a:rPr lang="ru-RU" dirty="0" err="1"/>
              <a:t>шь</a:t>
            </a:r>
            <a:r>
              <a:rPr lang="ru-RU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>4. </a:t>
            </a:r>
            <a:r>
              <a:rPr lang="ru-RU" dirty="0" err="1"/>
              <a:t>раска</a:t>
            </a:r>
            <a:r>
              <a:rPr lang="ru-RU" dirty="0"/>
              <a:t>..</a:t>
            </a:r>
            <a:r>
              <a:rPr lang="ru-RU" dirty="0" err="1"/>
              <a:t>вшийся</a:t>
            </a:r>
            <a:r>
              <a:rPr lang="ru-RU" dirty="0"/>
              <a:t>, </a:t>
            </a:r>
            <a:r>
              <a:rPr lang="ru-RU" dirty="0" err="1"/>
              <a:t>отча</a:t>
            </a:r>
            <a:r>
              <a:rPr lang="ru-RU" dirty="0"/>
              <a:t>..</a:t>
            </a:r>
            <a:r>
              <a:rPr lang="ru-RU" dirty="0" err="1"/>
              <a:t>нная</a:t>
            </a:r>
            <a:r>
              <a:rPr lang="ru-RU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dirty="0"/>
              <a:t>5. </a:t>
            </a:r>
            <a:r>
              <a:rPr lang="ru-RU" dirty="0" err="1"/>
              <a:t>расстро</a:t>
            </a:r>
            <a:r>
              <a:rPr lang="ru-RU" dirty="0"/>
              <a:t>..</a:t>
            </a:r>
            <a:r>
              <a:rPr lang="ru-RU" dirty="0" err="1"/>
              <a:t>шься</a:t>
            </a:r>
            <a:r>
              <a:rPr lang="ru-RU" dirty="0"/>
              <a:t>, </a:t>
            </a:r>
            <a:r>
              <a:rPr lang="ru-RU" dirty="0" err="1"/>
              <a:t>увлека</a:t>
            </a:r>
            <a:r>
              <a:rPr lang="ru-RU" dirty="0"/>
              <a:t>..</a:t>
            </a:r>
            <a:r>
              <a:rPr lang="ru-RU" dirty="0" err="1"/>
              <a:t>мый</a:t>
            </a:r>
            <a:r>
              <a:rPr lang="ru-RU" dirty="0"/>
              <a:t> </a:t>
            </a:r>
            <a:r>
              <a:rPr lang="ru-RU" sz="2400" dirty="0"/>
              <a:t> </a:t>
            </a:r>
          </a:p>
          <a:p>
            <a:pPr fontAlgn="base"/>
            <a:r>
              <a:rPr lang="ru-RU" sz="2400" dirty="0">
                <a:solidFill>
                  <a:srgbClr val="FF0000"/>
                </a:solidFill>
              </a:rPr>
              <a:t> </a:t>
            </a:r>
            <a:r>
              <a:rPr lang="ru-RU" sz="2400" u="sng" dirty="0" smtClean="0">
                <a:solidFill>
                  <a:srgbClr val="FF0000"/>
                </a:solidFill>
              </a:rPr>
              <a:t>Ответ: </a:t>
            </a:r>
            <a:r>
              <a:rPr lang="en-US" sz="2400" u="sng" dirty="0" smtClean="0">
                <a:solidFill>
                  <a:srgbClr val="FF0000"/>
                </a:solidFill>
              </a:rPr>
              <a:t>124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9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10145"/>
            <a:ext cx="10178322" cy="436944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600" dirty="0" smtClean="0"/>
              <a:t> </a:t>
            </a:r>
            <a:r>
              <a:rPr lang="ru-RU" dirty="0"/>
              <a:t>1. </a:t>
            </a:r>
            <a:r>
              <a:rPr lang="ru-RU" dirty="0" err="1"/>
              <a:t>улавлива</a:t>
            </a:r>
            <a:r>
              <a:rPr lang="ru-RU" dirty="0"/>
              <a:t>..</a:t>
            </a:r>
            <a:r>
              <a:rPr lang="ru-RU" dirty="0" err="1"/>
              <a:t>мый</a:t>
            </a:r>
            <a:r>
              <a:rPr lang="ru-RU" dirty="0"/>
              <a:t>, </a:t>
            </a:r>
            <a:r>
              <a:rPr lang="ru-RU" dirty="0" err="1"/>
              <a:t>напо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dirty="0"/>
              <a:t>2. (он) </a:t>
            </a:r>
            <a:r>
              <a:rPr lang="ru-RU" dirty="0" err="1"/>
              <a:t>грохоч</a:t>
            </a:r>
            <a:r>
              <a:rPr lang="ru-RU" dirty="0"/>
              <a:t>..т, </a:t>
            </a:r>
            <a:r>
              <a:rPr lang="ru-RU" dirty="0" err="1"/>
              <a:t>испыту</a:t>
            </a:r>
            <a:r>
              <a:rPr lang="ru-RU" dirty="0"/>
              <a:t>..</a:t>
            </a:r>
            <a:r>
              <a:rPr lang="ru-RU" dirty="0" err="1"/>
              <a:t>мые</a:t>
            </a:r>
            <a:r>
              <a:rPr lang="ru-RU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dirty="0"/>
              <a:t>3. бор..</a:t>
            </a:r>
            <a:r>
              <a:rPr lang="ru-RU" dirty="0" err="1"/>
              <a:t>шься</a:t>
            </a:r>
            <a:r>
              <a:rPr lang="ru-RU" dirty="0"/>
              <a:t>, повес..</a:t>
            </a:r>
            <a:r>
              <a:rPr lang="ru-RU" dirty="0" err="1"/>
              <a:t>вший</a:t>
            </a:r>
            <a:r>
              <a:rPr lang="ru-RU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dirty="0"/>
              <a:t>4. </a:t>
            </a:r>
            <a:r>
              <a:rPr lang="ru-RU" dirty="0" err="1"/>
              <a:t>маш</a:t>
            </a:r>
            <a:r>
              <a:rPr lang="ru-RU" dirty="0"/>
              <a:t>..</a:t>
            </a:r>
            <a:r>
              <a:rPr lang="ru-RU" dirty="0" err="1"/>
              <a:t>щий</a:t>
            </a:r>
            <a:r>
              <a:rPr lang="ru-RU" dirty="0"/>
              <a:t>, (они) </a:t>
            </a:r>
            <a:r>
              <a:rPr lang="ru-RU" dirty="0" err="1"/>
              <a:t>гон..т</a:t>
            </a:r>
            <a:r>
              <a:rPr lang="ru-RU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dirty="0"/>
              <a:t>5. меч..</a:t>
            </a:r>
            <a:r>
              <a:rPr lang="ru-RU" dirty="0" err="1"/>
              <a:t>щийся</a:t>
            </a:r>
            <a:r>
              <a:rPr lang="ru-RU" dirty="0"/>
              <a:t> (в беспокойстве), (они) </a:t>
            </a:r>
            <a:r>
              <a:rPr lang="ru-RU" dirty="0" err="1"/>
              <a:t>трепещ</a:t>
            </a:r>
            <a:r>
              <a:rPr lang="ru-RU" dirty="0"/>
              <a:t>..т (от страха) </a:t>
            </a:r>
            <a:endParaRPr lang="en-US" dirty="0" smtClean="0"/>
          </a:p>
          <a:p>
            <a:pPr marL="0" indent="0" fontAlgn="base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Ответ: </a:t>
            </a:r>
            <a:r>
              <a:rPr lang="en-US" sz="2600" dirty="0" smtClean="0">
                <a:solidFill>
                  <a:srgbClr val="FF0000"/>
                </a:solidFill>
              </a:rPr>
              <a:t>125</a:t>
            </a:r>
            <a:endParaRPr lang="ru-RU" sz="2600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38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10145"/>
            <a:ext cx="10178322" cy="436944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 err="1" smtClean="0"/>
              <a:t>Зала</a:t>
            </a:r>
            <a:r>
              <a:rPr lang="ru-RU" dirty="0" err="1"/>
              <a:t>..л</a:t>
            </a:r>
            <a:r>
              <a:rPr lang="ru-RU" dirty="0"/>
              <a:t>, </a:t>
            </a:r>
            <a:r>
              <a:rPr lang="ru-RU" dirty="0" err="1"/>
              <a:t>охвач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dirty="0"/>
              <a:t>2. </a:t>
            </a:r>
            <a:r>
              <a:rPr lang="ru-RU" dirty="0" err="1"/>
              <a:t>Посе</a:t>
            </a:r>
            <a:r>
              <a:rPr lang="ru-RU" dirty="0"/>
              <a:t>..</a:t>
            </a:r>
            <a:r>
              <a:rPr lang="ru-RU" dirty="0" err="1"/>
              <a:t>вший</a:t>
            </a:r>
            <a:r>
              <a:rPr lang="ru-RU" dirty="0"/>
              <a:t>, требу..</a:t>
            </a:r>
            <a:r>
              <a:rPr lang="ru-RU" dirty="0" err="1"/>
              <a:t>мые</a:t>
            </a:r>
            <a:r>
              <a:rPr lang="ru-RU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dirty="0"/>
              <a:t>3. </a:t>
            </a:r>
            <a:r>
              <a:rPr lang="ru-RU" dirty="0" err="1"/>
              <a:t>Выкач</a:t>
            </a:r>
            <a:r>
              <a:rPr lang="ru-RU" dirty="0"/>
              <a:t>..</a:t>
            </a:r>
            <a:r>
              <a:rPr lang="ru-RU" dirty="0" err="1"/>
              <a:t>нная</a:t>
            </a:r>
            <a:r>
              <a:rPr lang="ru-RU" dirty="0"/>
              <a:t> (бочка), </a:t>
            </a:r>
            <a:r>
              <a:rPr lang="ru-RU" dirty="0" err="1"/>
              <a:t>уважа</a:t>
            </a:r>
            <a:r>
              <a:rPr lang="ru-RU" dirty="0"/>
              <a:t>..</a:t>
            </a:r>
            <a:r>
              <a:rPr lang="ru-RU" dirty="0" err="1"/>
              <a:t>мый</a:t>
            </a:r>
            <a:r>
              <a:rPr lang="ru-RU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dirty="0"/>
              <a:t>4. Застрел..</a:t>
            </a:r>
            <a:r>
              <a:rPr lang="ru-RU" dirty="0" err="1"/>
              <a:t>шь</a:t>
            </a:r>
            <a:r>
              <a:rPr lang="ru-RU" dirty="0"/>
              <a:t>, </a:t>
            </a:r>
            <a:r>
              <a:rPr lang="ru-RU" dirty="0" err="1"/>
              <a:t>растрел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dirty="0"/>
              <a:t>5. </a:t>
            </a:r>
            <a:r>
              <a:rPr lang="ru-RU" dirty="0" err="1"/>
              <a:t>Нянч</a:t>
            </a:r>
            <a:r>
              <a:rPr lang="ru-RU" dirty="0"/>
              <a:t>..</a:t>
            </a:r>
            <a:r>
              <a:rPr lang="ru-RU" dirty="0" err="1"/>
              <a:t>вший</a:t>
            </a:r>
            <a:r>
              <a:rPr lang="ru-RU" dirty="0"/>
              <a:t>, </a:t>
            </a:r>
            <a:r>
              <a:rPr lang="ru-RU" dirty="0" err="1"/>
              <a:t>засмотр</a:t>
            </a:r>
            <a:r>
              <a:rPr lang="ru-RU" dirty="0"/>
              <a:t>..</a:t>
            </a:r>
            <a:r>
              <a:rPr lang="ru-RU" dirty="0" err="1"/>
              <a:t>шься</a:t>
            </a:r>
            <a:r>
              <a:rPr lang="ru-RU" dirty="0"/>
              <a:t> </a:t>
            </a:r>
            <a:endParaRPr lang="en-US" dirty="0" smtClean="0"/>
          </a:p>
          <a:p>
            <a:pPr marL="0" indent="0" fontAlgn="base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Ответ: </a:t>
            </a:r>
            <a:r>
              <a:rPr lang="en-US" sz="2600" dirty="0" smtClean="0">
                <a:solidFill>
                  <a:srgbClr val="FF0000"/>
                </a:solidFill>
              </a:rPr>
              <a:t>35</a:t>
            </a:r>
            <a:endParaRPr lang="ru-RU" sz="2600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3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10145"/>
            <a:ext cx="10178322" cy="4369447"/>
          </a:xfrm>
        </p:spPr>
        <p:txBody>
          <a:bodyPr>
            <a:normAutofit/>
          </a:bodyPr>
          <a:lstStyle/>
          <a:p>
            <a:pPr marL="457200" indent="-457200" fontAlgn="base">
              <a:buAutoNum type="arabicPeriod"/>
            </a:pPr>
            <a:r>
              <a:rPr lang="ru-RU" dirty="0" smtClean="0"/>
              <a:t>Поду</a:t>
            </a:r>
            <a:r>
              <a:rPr lang="ru-RU" dirty="0"/>
              <a:t>..</a:t>
            </a:r>
            <a:r>
              <a:rPr lang="ru-RU" dirty="0" err="1"/>
              <a:t>шь</a:t>
            </a:r>
            <a:r>
              <a:rPr lang="ru-RU" dirty="0"/>
              <a:t>, </a:t>
            </a:r>
            <a:r>
              <a:rPr lang="ru-RU" dirty="0" err="1"/>
              <a:t>примеря</a:t>
            </a:r>
            <a:r>
              <a:rPr lang="ru-RU" dirty="0"/>
              <a:t>..мая </a:t>
            </a:r>
            <a:br>
              <a:rPr lang="ru-RU" dirty="0"/>
            </a:br>
            <a:r>
              <a:rPr lang="ru-RU" dirty="0"/>
              <a:t>2. (Они) </a:t>
            </a:r>
            <a:r>
              <a:rPr lang="ru-RU" dirty="0" err="1"/>
              <a:t>выгон..т</a:t>
            </a:r>
            <a:r>
              <a:rPr lang="ru-RU" dirty="0"/>
              <a:t>, стел..</a:t>
            </a:r>
            <a:r>
              <a:rPr lang="ru-RU" dirty="0" err="1"/>
              <a:t>щий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Встревож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, </a:t>
            </a:r>
            <a:r>
              <a:rPr lang="ru-RU" dirty="0" err="1"/>
              <a:t>вскоч</a:t>
            </a:r>
            <a:r>
              <a:rPr lang="ru-RU" dirty="0"/>
              <a:t>..</a:t>
            </a:r>
            <a:r>
              <a:rPr lang="ru-RU" dirty="0" err="1"/>
              <a:t>вший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4. Ран..</a:t>
            </a:r>
            <a:r>
              <a:rPr lang="ru-RU" dirty="0" err="1"/>
              <a:t>вший</a:t>
            </a:r>
            <a:r>
              <a:rPr lang="ru-RU" dirty="0"/>
              <a:t>, завис..</a:t>
            </a:r>
            <a:r>
              <a:rPr lang="ru-RU" dirty="0" err="1"/>
              <a:t>мый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5. Просе..</a:t>
            </a:r>
            <a:r>
              <a:rPr lang="ru-RU" dirty="0" err="1"/>
              <a:t>шь</a:t>
            </a:r>
            <a:r>
              <a:rPr lang="ru-RU" dirty="0"/>
              <a:t>, </a:t>
            </a:r>
            <a:r>
              <a:rPr lang="ru-RU" dirty="0" err="1"/>
              <a:t>довер</a:t>
            </a:r>
            <a:r>
              <a:rPr lang="ru-RU" dirty="0"/>
              <a:t>..</a:t>
            </a:r>
            <a:r>
              <a:rPr lang="ru-RU" dirty="0" err="1"/>
              <a:t>вший</a:t>
            </a:r>
            <a:r>
              <a:rPr lang="ru-RU" dirty="0"/>
              <a:t> </a:t>
            </a:r>
            <a:endParaRPr lang="en-US" dirty="0" smtClean="0"/>
          </a:p>
          <a:p>
            <a:pPr marL="0" indent="0" fontAlgn="base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Ответ: </a:t>
            </a:r>
            <a:r>
              <a:rPr lang="en-US" sz="2600" dirty="0" smtClean="0">
                <a:solidFill>
                  <a:srgbClr val="FF0000"/>
                </a:solidFill>
              </a:rPr>
              <a:t>14</a:t>
            </a:r>
            <a:endParaRPr lang="ru-RU" sz="2600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69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10145"/>
            <a:ext cx="10178322" cy="436944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 smtClean="0"/>
              <a:t>1.</a:t>
            </a:r>
            <a:r>
              <a:rPr lang="ru-RU" dirty="0" err="1" smtClean="0"/>
              <a:t>Дорогосто</a:t>
            </a:r>
            <a:r>
              <a:rPr lang="ru-RU" dirty="0"/>
              <a:t>..</a:t>
            </a:r>
            <a:r>
              <a:rPr lang="ru-RU" dirty="0" err="1"/>
              <a:t>щие</a:t>
            </a:r>
            <a:r>
              <a:rPr lang="ru-RU" dirty="0"/>
              <a:t>, мел..</a:t>
            </a:r>
            <a:r>
              <a:rPr lang="ru-RU" dirty="0" err="1"/>
              <a:t>щий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2. (они) </a:t>
            </a:r>
            <a:r>
              <a:rPr lang="ru-RU" dirty="0" err="1"/>
              <a:t>леч</a:t>
            </a:r>
            <a:r>
              <a:rPr lang="ru-RU" dirty="0"/>
              <a:t>..</a:t>
            </a:r>
            <a:r>
              <a:rPr lang="ru-RU" dirty="0" err="1"/>
              <a:t>тся</a:t>
            </a:r>
            <a:r>
              <a:rPr lang="ru-RU" dirty="0"/>
              <a:t>, </a:t>
            </a:r>
            <a:r>
              <a:rPr lang="ru-RU" dirty="0" err="1"/>
              <a:t>маяч</a:t>
            </a:r>
            <a:r>
              <a:rPr lang="ru-RU" dirty="0"/>
              <a:t>..</a:t>
            </a:r>
            <a:r>
              <a:rPr lang="ru-RU" dirty="0" err="1"/>
              <a:t>щий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Леле..л</a:t>
            </a:r>
            <a:r>
              <a:rPr lang="ru-RU" dirty="0"/>
              <a:t>, (они) </a:t>
            </a:r>
            <a:r>
              <a:rPr lang="ru-RU" dirty="0" err="1"/>
              <a:t>сто..т</a:t>
            </a:r>
            <a:r>
              <a:rPr lang="ru-RU" dirty="0"/>
              <a:t> (дорого) </a:t>
            </a:r>
            <a:br>
              <a:rPr lang="ru-RU" dirty="0"/>
            </a:br>
            <a:r>
              <a:rPr lang="ru-RU" dirty="0"/>
              <a:t>4. </a:t>
            </a:r>
            <a:r>
              <a:rPr lang="ru-RU" dirty="0" err="1"/>
              <a:t>Бре</a:t>
            </a:r>
            <a:r>
              <a:rPr lang="ru-RU" dirty="0"/>
              <a:t>..</a:t>
            </a:r>
            <a:r>
              <a:rPr lang="ru-RU" dirty="0" err="1"/>
              <a:t>шься</a:t>
            </a:r>
            <a:r>
              <a:rPr lang="ru-RU" dirty="0"/>
              <a:t>, </a:t>
            </a:r>
            <a:r>
              <a:rPr lang="ru-RU" dirty="0" err="1"/>
              <a:t>закле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5. </a:t>
            </a:r>
            <a:r>
              <a:rPr lang="ru-RU" dirty="0" err="1"/>
              <a:t>Неприемл</a:t>
            </a:r>
            <a:r>
              <a:rPr lang="ru-RU" dirty="0"/>
              <a:t>..</a:t>
            </a:r>
            <a:r>
              <a:rPr lang="ru-RU" dirty="0" err="1"/>
              <a:t>мый</a:t>
            </a:r>
            <a:r>
              <a:rPr lang="ru-RU" dirty="0"/>
              <a:t>, </a:t>
            </a:r>
            <a:r>
              <a:rPr lang="ru-RU" dirty="0" err="1"/>
              <a:t>брош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 </a:t>
            </a:r>
            <a:endParaRPr lang="en-US" dirty="0" smtClean="0"/>
          </a:p>
          <a:p>
            <a:pPr marL="0" indent="0" fontAlgn="base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Ответ: </a:t>
            </a:r>
            <a:r>
              <a:rPr lang="en-US" sz="2600" dirty="0" smtClean="0">
                <a:solidFill>
                  <a:srgbClr val="FF0000"/>
                </a:solidFill>
              </a:rPr>
              <a:t>2345</a:t>
            </a:r>
            <a:endParaRPr lang="ru-RU" sz="2600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10145"/>
            <a:ext cx="10178322" cy="436944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dirty="0"/>
              <a:t>1. </a:t>
            </a:r>
            <a:r>
              <a:rPr lang="ru-RU" dirty="0" err="1"/>
              <a:t>Воссоздава</a:t>
            </a:r>
            <a:r>
              <a:rPr lang="ru-RU" dirty="0"/>
              <a:t>..</a:t>
            </a:r>
            <a:r>
              <a:rPr lang="ru-RU" dirty="0" err="1"/>
              <a:t>мый</a:t>
            </a:r>
            <a:r>
              <a:rPr lang="ru-RU" dirty="0"/>
              <a:t>, </a:t>
            </a:r>
            <a:r>
              <a:rPr lang="ru-RU" dirty="0" err="1"/>
              <a:t>вскоч</a:t>
            </a:r>
            <a:r>
              <a:rPr lang="ru-RU" dirty="0"/>
              <a:t>..</a:t>
            </a:r>
            <a:r>
              <a:rPr lang="ru-RU" dirty="0" err="1"/>
              <a:t>шь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2. </a:t>
            </a:r>
            <a:r>
              <a:rPr lang="ru-RU" dirty="0" err="1"/>
              <a:t>Услыш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, </a:t>
            </a:r>
            <a:r>
              <a:rPr lang="ru-RU" dirty="0" err="1"/>
              <a:t>замеш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 (в преступлении) </a:t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Преобразу</a:t>
            </a:r>
            <a:r>
              <a:rPr lang="ru-RU" dirty="0"/>
              <a:t>..</a:t>
            </a:r>
            <a:r>
              <a:rPr lang="ru-RU" dirty="0" err="1"/>
              <a:t>мый</a:t>
            </a:r>
            <a:r>
              <a:rPr lang="ru-RU" dirty="0"/>
              <a:t>, </a:t>
            </a:r>
            <a:r>
              <a:rPr lang="ru-RU" dirty="0" err="1"/>
              <a:t>зачист</a:t>
            </a:r>
            <a:r>
              <a:rPr lang="ru-RU" dirty="0"/>
              <a:t>..</a:t>
            </a:r>
            <a:r>
              <a:rPr lang="ru-RU" dirty="0" err="1"/>
              <a:t>вший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4. </a:t>
            </a:r>
            <a:r>
              <a:rPr lang="ru-RU" dirty="0" err="1"/>
              <a:t>Замеш</a:t>
            </a:r>
            <a:r>
              <a:rPr lang="ru-RU" dirty="0"/>
              <a:t>..</a:t>
            </a:r>
            <a:r>
              <a:rPr lang="ru-RU" dirty="0" err="1"/>
              <a:t>нное</a:t>
            </a:r>
            <a:r>
              <a:rPr lang="ru-RU" dirty="0"/>
              <a:t> тесто, </a:t>
            </a:r>
            <a:r>
              <a:rPr lang="ru-RU" dirty="0" err="1"/>
              <a:t>произнос</a:t>
            </a:r>
            <a:r>
              <a:rPr lang="ru-RU" dirty="0"/>
              <a:t>..</a:t>
            </a:r>
            <a:r>
              <a:rPr lang="ru-RU" dirty="0" err="1"/>
              <a:t>шь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5. Маш..</a:t>
            </a:r>
            <a:r>
              <a:rPr lang="ru-RU" dirty="0" err="1"/>
              <a:t>щий</a:t>
            </a:r>
            <a:r>
              <a:rPr lang="ru-RU" dirty="0"/>
              <a:t>, (они) </a:t>
            </a:r>
            <a:r>
              <a:rPr lang="ru-RU" dirty="0" err="1"/>
              <a:t>топч</a:t>
            </a:r>
            <a:r>
              <a:rPr lang="ru-RU" dirty="0"/>
              <a:t>..т  </a:t>
            </a:r>
            <a:endParaRPr lang="en-US" dirty="0" smtClean="0"/>
          </a:p>
          <a:p>
            <a:pPr marL="0" indent="0" fontAlgn="base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Ответ: </a:t>
            </a:r>
            <a:r>
              <a:rPr lang="en-US" sz="2600" dirty="0" smtClean="0">
                <a:solidFill>
                  <a:srgbClr val="FF0000"/>
                </a:solidFill>
              </a:rPr>
              <a:t>25</a:t>
            </a:r>
            <a:endParaRPr lang="ru-RU" sz="2600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04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10145"/>
            <a:ext cx="10178322" cy="436944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 smtClean="0"/>
              <a:t>1.</a:t>
            </a:r>
            <a:r>
              <a:rPr lang="ru-RU" dirty="0" err="1" smtClean="0"/>
              <a:t>Обожа</a:t>
            </a:r>
            <a:r>
              <a:rPr lang="ru-RU" dirty="0"/>
              <a:t>..</a:t>
            </a:r>
            <a:r>
              <a:rPr lang="ru-RU" dirty="0" err="1"/>
              <a:t>мый</a:t>
            </a:r>
            <a:r>
              <a:rPr lang="ru-RU" dirty="0"/>
              <a:t>, </a:t>
            </a:r>
            <a:r>
              <a:rPr lang="ru-RU" dirty="0" err="1"/>
              <a:t>представл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2. </a:t>
            </a:r>
            <a:r>
              <a:rPr lang="ru-RU" dirty="0" err="1"/>
              <a:t>Муч</a:t>
            </a:r>
            <a:r>
              <a:rPr lang="ru-RU" dirty="0"/>
              <a:t>..</a:t>
            </a:r>
            <a:r>
              <a:rPr lang="ru-RU" dirty="0" err="1"/>
              <a:t>мый</a:t>
            </a:r>
            <a:r>
              <a:rPr lang="ru-RU" dirty="0"/>
              <a:t>, (он) </a:t>
            </a:r>
            <a:r>
              <a:rPr lang="ru-RU" dirty="0" err="1"/>
              <a:t>туш..т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3. Повал..</a:t>
            </a:r>
            <a:r>
              <a:rPr lang="ru-RU" dirty="0" err="1"/>
              <a:t>нные</a:t>
            </a:r>
            <a:r>
              <a:rPr lang="ru-RU" dirty="0"/>
              <a:t> (деревья), </a:t>
            </a:r>
            <a:r>
              <a:rPr lang="ru-RU" dirty="0" err="1"/>
              <a:t>посе</a:t>
            </a:r>
            <a:r>
              <a:rPr lang="ru-RU" dirty="0"/>
              <a:t>..</a:t>
            </a:r>
            <a:r>
              <a:rPr lang="ru-RU" dirty="0" err="1"/>
              <a:t>шь</a:t>
            </a:r>
            <a:r>
              <a:rPr lang="ru-RU" dirty="0"/>
              <a:t> (рожь) </a:t>
            </a:r>
            <a:br>
              <a:rPr lang="ru-RU" dirty="0"/>
            </a:br>
            <a:r>
              <a:rPr lang="ru-RU" dirty="0"/>
              <a:t>4. </a:t>
            </a:r>
            <a:r>
              <a:rPr lang="ru-RU" dirty="0" err="1"/>
              <a:t>Слыш</a:t>
            </a:r>
            <a:r>
              <a:rPr lang="ru-RU" dirty="0"/>
              <a:t>..</a:t>
            </a:r>
            <a:r>
              <a:rPr lang="ru-RU" dirty="0" err="1"/>
              <a:t>щий</a:t>
            </a:r>
            <a:r>
              <a:rPr lang="ru-RU" dirty="0"/>
              <a:t>, теш..</a:t>
            </a:r>
            <a:r>
              <a:rPr lang="ru-RU" dirty="0" err="1"/>
              <a:t>щий</a:t>
            </a:r>
            <a:r>
              <a:rPr lang="ru-RU" dirty="0"/>
              <a:t> (себя надеждой) </a:t>
            </a:r>
            <a:br>
              <a:rPr lang="ru-RU" dirty="0"/>
            </a:br>
            <a:r>
              <a:rPr lang="ru-RU" dirty="0"/>
              <a:t>5. Вер..</a:t>
            </a:r>
            <a:r>
              <a:rPr lang="ru-RU" dirty="0" err="1"/>
              <a:t>щий</a:t>
            </a:r>
            <a:r>
              <a:rPr lang="ru-RU" dirty="0"/>
              <a:t>, </a:t>
            </a:r>
            <a:r>
              <a:rPr lang="ru-RU" dirty="0" err="1"/>
              <a:t>кле</a:t>
            </a:r>
            <a:r>
              <a:rPr lang="ru-RU" dirty="0"/>
              <a:t>..</a:t>
            </a:r>
            <a:r>
              <a:rPr lang="ru-RU" dirty="0" err="1"/>
              <a:t>вший</a:t>
            </a:r>
            <a:r>
              <a:rPr lang="ru-RU" dirty="0"/>
              <a:t> </a:t>
            </a:r>
            <a:endParaRPr lang="en-US" dirty="0" smtClean="0"/>
          </a:p>
          <a:p>
            <a:pPr marL="0" indent="0" fontAlgn="base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Ответ: </a:t>
            </a:r>
            <a:r>
              <a:rPr lang="en-US" sz="2600" dirty="0" smtClean="0">
                <a:solidFill>
                  <a:srgbClr val="FF0000"/>
                </a:solidFill>
              </a:rPr>
              <a:t>1234</a:t>
            </a:r>
            <a:endParaRPr lang="ru-RU" sz="2600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70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10145"/>
            <a:ext cx="10178322" cy="436944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 smtClean="0"/>
              <a:t>1. </a:t>
            </a:r>
            <a:r>
              <a:rPr lang="ru-RU" dirty="0" smtClean="0"/>
              <a:t>Потер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 (ключ), завис..</a:t>
            </a:r>
            <a:r>
              <a:rPr lang="ru-RU" dirty="0" err="1"/>
              <a:t>мый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2. Пристрел..</a:t>
            </a:r>
            <a:r>
              <a:rPr lang="ru-RU" dirty="0" err="1"/>
              <a:t>нное</a:t>
            </a:r>
            <a:r>
              <a:rPr lang="ru-RU" dirty="0"/>
              <a:t> ружье, во..</a:t>
            </a:r>
            <a:r>
              <a:rPr lang="ru-RU" dirty="0" err="1"/>
              <a:t>щий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Раста</a:t>
            </a:r>
            <a:r>
              <a:rPr lang="ru-RU" dirty="0"/>
              <a:t>..</a:t>
            </a:r>
            <a:r>
              <a:rPr lang="ru-RU" dirty="0" err="1"/>
              <a:t>вший</a:t>
            </a:r>
            <a:r>
              <a:rPr lang="ru-RU" dirty="0"/>
              <a:t>, </a:t>
            </a:r>
            <a:r>
              <a:rPr lang="ru-RU" dirty="0" err="1"/>
              <a:t>почу</a:t>
            </a:r>
            <a:r>
              <a:rPr lang="ru-RU" dirty="0"/>
              <a:t>..л </a:t>
            </a:r>
            <a:br>
              <a:rPr lang="ru-RU" dirty="0"/>
            </a:br>
            <a:r>
              <a:rPr lang="ru-RU" dirty="0"/>
              <a:t>4. </a:t>
            </a:r>
            <a:r>
              <a:rPr lang="ru-RU" dirty="0" err="1"/>
              <a:t>Выздоров</a:t>
            </a:r>
            <a:r>
              <a:rPr lang="ru-RU" dirty="0"/>
              <a:t>..</a:t>
            </a:r>
            <a:r>
              <a:rPr lang="ru-RU" dirty="0" err="1"/>
              <a:t>ть</a:t>
            </a:r>
            <a:r>
              <a:rPr lang="ru-RU" dirty="0"/>
              <a:t>, </a:t>
            </a:r>
            <a:r>
              <a:rPr lang="ru-RU" dirty="0" err="1"/>
              <a:t>чита</a:t>
            </a:r>
            <a:r>
              <a:rPr lang="ru-RU" dirty="0"/>
              <a:t>..</a:t>
            </a:r>
            <a:r>
              <a:rPr lang="ru-RU" dirty="0" err="1"/>
              <a:t>мый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5. </a:t>
            </a:r>
            <a:r>
              <a:rPr lang="ru-RU" dirty="0" err="1"/>
              <a:t>Обвеш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 (лентами), пристрел..</a:t>
            </a:r>
            <a:r>
              <a:rPr lang="ru-RU" dirty="0" err="1"/>
              <a:t>нный</a:t>
            </a:r>
            <a:r>
              <a:rPr lang="ru-RU" dirty="0"/>
              <a:t> (заяц</a:t>
            </a:r>
            <a:r>
              <a:rPr lang="ru-RU" dirty="0" smtClean="0"/>
              <a:t>)</a:t>
            </a:r>
            <a:endParaRPr lang="en-US" dirty="0" smtClean="0"/>
          </a:p>
          <a:p>
            <a:pPr marL="0" indent="0" fontAlgn="base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Ответ: </a:t>
            </a:r>
            <a:r>
              <a:rPr lang="en-US" sz="2600" dirty="0" smtClean="0">
                <a:solidFill>
                  <a:srgbClr val="FF0000"/>
                </a:solidFill>
              </a:rPr>
              <a:t>34</a:t>
            </a:r>
            <a:endParaRPr lang="ru-RU" sz="2600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15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10145"/>
            <a:ext cx="10178322" cy="4369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1)</a:t>
            </a:r>
            <a:r>
              <a:rPr lang="ru-RU" dirty="0" err="1" smtClean="0"/>
              <a:t>вылин</a:t>
            </a:r>
            <a:r>
              <a:rPr lang="ru-RU" dirty="0"/>
              <a:t>..</a:t>
            </a:r>
            <a:r>
              <a:rPr lang="ru-RU" dirty="0" err="1"/>
              <a:t>вший</a:t>
            </a:r>
            <a:r>
              <a:rPr lang="ru-RU" dirty="0"/>
              <a:t>, </a:t>
            </a:r>
            <a:r>
              <a:rPr lang="ru-RU" dirty="0" err="1"/>
              <a:t>обеспоко</a:t>
            </a:r>
            <a:r>
              <a:rPr lang="ru-RU" dirty="0"/>
              <a:t>..</a:t>
            </a:r>
            <a:r>
              <a:rPr lang="ru-RU" dirty="0" err="1"/>
              <a:t>нный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2)</a:t>
            </a:r>
            <a:r>
              <a:rPr lang="ru-RU" dirty="0" err="1" smtClean="0"/>
              <a:t>обещ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, </a:t>
            </a:r>
            <a:r>
              <a:rPr lang="ru-RU" dirty="0" err="1"/>
              <a:t>огнедыш</a:t>
            </a:r>
            <a:r>
              <a:rPr lang="ru-RU" dirty="0"/>
              <a:t>..</a:t>
            </a:r>
            <a:r>
              <a:rPr lang="ru-RU" dirty="0" err="1" smtClean="0"/>
              <a:t>щий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3)</a:t>
            </a:r>
            <a:r>
              <a:rPr lang="ru-RU" dirty="0" err="1" smtClean="0"/>
              <a:t>немысл</a:t>
            </a:r>
            <a:r>
              <a:rPr lang="ru-RU" dirty="0"/>
              <a:t>..мое (дело), застрел..</a:t>
            </a:r>
            <a:r>
              <a:rPr lang="ru-RU" dirty="0" err="1"/>
              <a:t>шь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4) </a:t>
            </a:r>
            <a:r>
              <a:rPr lang="ru-RU" dirty="0" err="1" smtClean="0"/>
              <a:t>измуч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, (птица) </a:t>
            </a:r>
            <a:r>
              <a:rPr lang="ru-RU" dirty="0" err="1"/>
              <a:t>щебеч</a:t>
            </a:r>
            <a:r>
              <a:rPr lang="ru-RU" dirty="0"/>
              <a:t>..т</a:t>
            </a:r>
          </a:p>
          <a:p>
            <a:pPr marL="0" indent="0">
              <a:buNone/>
            </a:pPr>
            <a:r>
              <a:rPr lang="ru-RU" dirty="0" smtClean="0"/>
              <a:t>5) (они</a:t>
            </a:r>
            <a:r>
              <a:rPr lang="ru-RU" dirty="0"/>
              <a:t>) </a:t>
            </a:r>
            <a:r>
              <a:rPr lang="ru-RU" dirty="0" err="1"/>
              <a:t>противореч</a:t>
            </a:r>
            <a:r>
              <a:rPr lang="ru-RU" dirty="0"/>
              <a:t>..т, (они) </a:t>
            </a:r>
            <a:r>
              <a:rPr lang="ru-RU" dirty="0" err="1"/>
              <a:t>тащ</a:t>
            </a:r>
            <a:r>
              <a:rPr lang="ru-RU" dirty="0"/>
              <a:t>..т</a:t>
            </a:r>
          </a:p>
          <a:p>
            <a:pPr marL="0" indent="0" fontAlgn="base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 </a:t>
            </a:r>
          </a:p>
          <a:p>
            <a:pPr marL="0" indent="0" fontAlgn="base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Ответ</a:t>
            </a:r>
            <a:r>
              <a:rPr lang="ru-RU" sz="2800" dirty="0" smtClean="0">
                <a:solidFill>
                  <a:srgbClr val="FF0000"/>
                </a:solidFill>
              </a:rPr>
              <a:t>: </a:t>
            </a:r>
            <a:r>
              <a:rPr lang="ru-RU" sz="2800" dirty="0" smtClean="0">
                <a:solidFill>
                  <a:srgbClr val="FF0000"/>
                </a:solidFill>
              </a:rPr>
              <a:t>2</a:t>
            </a:r>
            <a:r>
              <a:rPr lang="ru-RU" sz="2800" dirty="0" smtClean="0">
                <a:solidFill>
                  <a:srgbClr val="FF0000"/>
                </a:solidFill>
              </a:rPr>
              <a:t>345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66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10145"/>
            <a:ext cx="10178322" cy="4369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ru-RU" dirty="0" smtClean="0"/>
              <a:t>)</a:t>
            </a:r>
            <a:r>
              <a:rPr lang="ru-RU" dirty="0" err="1" smtClean="0"/>
              <a:t>немысл</a:t>
            </a:r>
            <a:r>
              <a:rPr lang="ru-RU" dirty="0"/>
              <a:t>..</a:t>
            </a:r>
            <a:r>
              <a:rPr lang="ru-RU" dirty="0" err="1"/>
              <a:t>мый</a:t>
            </a:r>
            <a:r>
              <a:rPr lang="ru-RU" dirty="0"/>
              <a:t>, </a:t>
            </a:r>
            <a:r>
              <a:rPr lang="ru-RU" dirty="0" err="1"/>
              <a:t>застро</a:t>
            </a:r>
            <a:r>
              <a:rPr lang="ru-RU" dirty="0"/>
              <a:t>..</a:t>
            </a:r>
            <a:r>
              <a:rPr lang="ru-RU" dirty="0" err="1"/>
              <a:t>нный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2)та</a:t>
            </a:r>
            <a:r>
              <a:rPr lang="ru-RU" dirty="0"/>
              <a:t>..</a:t>
            </a:r>
            <a:r>
              <a:rPr lang="ru-RU" dirty="0" err="1"/>
              <a:t>щие</a:t>
            </a:r>
            <a:r>
              <a:rPr lang="ru-RU" dirty="0"/>
              <a:t> (снега), (они) вид..</a:t>
            </a:r>
            <a:r>
              <a:rPr lang="ru-RU" dirty="0" err="1"/>
              <a:t>тся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3) (вы</a:t>
            </a:r>
            <a:r>
              <a:rPr lang="ru-RU" dirty="0"/>
              <a:t>) </a:t>
            </a:r>
            <a:r>
              <a:rPr lang="ru-RU" dirty="0" err="1"/>
              <a:t>устан</a:t>
            </a:r>
            <a:r>
              <a:rPr lang="ru-RU" dirty="0"/>
              <a:t>..те, </a:t>
            </a:r>
            <a:r>
              <a:rPr lang="ru-RU" dirty="0" err="1"/>
              <a:t>колебл</a:t>
            </a:r>
            <a:r>
              <a:rPr lang="ru-RU" dirty="0"/>
              <a:t>..</a:t>
            </a:r>
            <a:r>
              <a:rPr lang="ru-RU" dirty="0" err="1" smtClean="0"/>
              <a:t>мый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4) </a:t>
            </a:r>
            <a:r>
              <a:rPr lang="ru-RU" dirty="0" err="1" smtClean="0"/>
              <a:t>выскоч</a:t>
            </a:r>
            <a:r>
              <a:rPr lang="ru-RU" dirty="0"/>
              <a:t>..м, (вы) </a:t>
            </a:r>
            <a:r>
              <a:rPr lang="ru-RU" dirty="0" err="1"/>
              <a:t>вытерп</a:t>
            </a:r>
            <a:r>
              <a:rPr lang="ru-RU" dirty="0"/>
              <a:t>..</a:t>
            </a:r>
            <a:r>
              <a:rPr lang="ru-RU" dirty="0" smtClean="0"/>
              <a:t>те</a:t>
            </a:r>
          </a:p>
          <a:p>
            <a:pPr marL="0" indent="0">
              <a:buNone/>
            </a:pPr>
            <a:r>
              <a:rPr lang="ru-RU" dirty="0" smtClean="0"/>
              <a:t>5) (они</a:t>
            </a:r>
            <a:r>
              <a:rPr lang="ru-RU" dirty="0"/>
              <a:t>) обид..</a:t>
            </a:r>
            <a:r>
              <a:rPr lang="ru-RU" dirty="0" err="1"/>
              <a:t>тся</a:t>
            </a:r>
            <a:r>
              <a:rPr lang="ru-RU" dirty="0"/>
              <a:t>, пове..</a:t>
            </a:r>
            <a:r>
              <a:rPr lang="ru-RU" dirty="0" err="1" smtClean="0"/>
              <a:t>вший</a:t>
            </a:r>
            <a:r>
              <a:rPr lang="ru-RU" dirty="0" smtClean="0"/>
              <a:t> </a:t>
            </a:r>
          </a:p>
          <a:p>
            <a:pPr marL="0" indent="0" fontAlgn="base">
              <a:buNone/>
            </a:pPr>
            <a:endParaRPr lang="en-US" dirty="0" smtClean="0"/>
          </a:p>
          <a:p>
            <a:pPr marL="0" indent="0" fontAlgn="base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Ответ: </a:t>
            </a:r>
            <a:r>
              <a:rPr lang="ru-RU" sz="2600" dirty="0" smtClean="0">
                <a:solidFill>
                  <a:srgbClr val="FF0000"/>
                </a:solidFill>
              </a:rPr>
              <a:t>345</a:t>
            </a:r>
            <a:endParaRPr lang="ru-RU" sz="2600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78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Следует знать ученикам 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399309"/>
            <a:ext cx="10178322" cy="5153891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задании пропущены :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Гласная в безударных личных окончаниях глаголов;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Гласная в суффиксах глаголов прошедшего времени;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Гласная в суффиксах –</a:t>
            </a:r>
            <a:r>
              <a:rPr lang="ru-RU" sz="2800" b="1" dirty="0" err="1" smtClean="0">
                <a:solidFill>
                  <a:srgbClr val="FF0000"/>
                </a:solidFill>
              </a:rPr>
              <a:t>ущ</a:t>
            </a:r>
            <a:r>
              <a:rPr lang="ru-RU" sz="2800" b="1" dirty="0">
                <a:solidFill>
                  <a:srgbClr val="FF0000"/>
                </a:solidFill>
              </a:rPr>
              <a:t>,</a:t>
            </a:r>
            <a:r>
              <a:rPr lang="ru-RU" sz="2800" b="1" dirty="0" smtClean="0">
                <a:solidFill>
                  <a:srgbClr val="FF0000"/>
                </a:solidFill>
              </a:rPr>
              <a:t> –</a:t>
            </a:r>
            <a:r>
              <a:rPr lang="ru-RU" sz="2800" b="1" dirty="0" err="1" smtClean="0">
                <a:solidFill>
                  <a:srgbClr val="FF0000"/>
                </a:solidFill>
              </a:rPr>
              <a:t>ющ</a:t>
            </a:r>
            <a:r>
              <a:rPr lang="ru-RU" sz="2800" b="1" dirty="0" smtClean="0">
                <a:solidFill>
                  <a:srgbClr val="FF0000"/>
                </a:solidFill>
              </a:rPr>
              <a:t>, –</a:t>
            </a:r>
            <a:r>
              <a:rPr lang="ru-RU" sz="2800" b="1" dirty="0" err="1" smtClean="0">
                <a:solidFill>
                  <a:srgbClr val="FF0000"/>
                </a:solidFill>
              </a:rPr>
              <a:t>ащ</a:t>
            </a:r>
            <a:r>
              <a:rPr lang="ru-RU" sz="2800" b="1" dirty="0" smtClean="0">
                <a:solidFill>
                  <a:srgbClr val="FF0000"/>
                </a:solidFill>
              </a:rPr>
              <a:t>, –</a:t>
            </a:r>
            <a:r>
              <a:rPr lang="ru-RU" sz="2800" b="1" dirty="0" err="1" smtClean="0">
                <a:solidFill>
                  <a:srgbClr val="FF0000"/>
                </a:solidFill>
              </a:rPr>
              <a:t>ящ</a:t>
            </a:r>
            <a:r>
              <a:rPr lang="ru-RU" sz="2800" b="1" dirty="0" smtClean="0">
                <a:solidFill>
                  <a:srgbClr val="FF0000"/>
                </a:solidFill>
              </a:rPr>
              <a:t>, –им, –ем, –ом в причастиях настоящего времени ;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Гласная перед НН и Н в страдательных причастиях прошедшего времени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Гласная в суффиксах деепричастий </a:t>
            </a:r>
          </a:p>
        </p:txBody>
      </p:sp>
    </p:spTree>
    <p:extLst>
      <p:ext uri="{BB962C8B-B14F-4D97-AF65-F5344CB8AC3E}">
        <p14:creationId xmlns:p14="http://schemas.microsoft.com/office/powerpoint/2010/main" val="5716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10145"/>
            <a:ext cx="10178322" cy="436944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 smtClean="0"/>
              <a:t>1. </a:t>
            </a:r>
            <a:r>
              <a:rPr lang="ru-RU" dirty="0" smtClean="0"/>
              <a:t>Потер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 (ключ), завис..</a:t>
            </a:r>
            <a:r>
              <a:rPr lang="ru-RU" dirty="0" err="1"/>
              <a:t>мый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2. Пристрел..</a:t>
            </a:r>
            <a:r>
              <a:rPr lang="ru-RU" dirty="0" err="1"/>
              <a:t>нное</a:t>
            </a:r>
            <a:r>
              <a:rPr lang="ru-RU" dirty="0"/>
              <a:t> ружье, во..</a:t>
            </a:r>
            <a:r>
              <a:rPr lang="ru-RU" dirty="0" err="1"/>
              <a:t>щий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Раста</a:t>
            </a:r>
            <a:r>
              <a:rPr lang="ru-RU" dirty="0"/>
              <a:t>..</a:t>
            </a:r>
            <a:r>
              <a:rPr lang="ru-RU" dirty="0" err="1"/>
              <a:t>вший</a:t>
            </a:r>
            <a:r>
              <a:rPr lang="ru-RU" dirty="0"/>
              <a:t>, </a:t>
            </a:r>
            <a:r>
              <a:rPr lang="ru-RU" dirty="0" err="1"/>
              <a:t>почу</a:t>
            </a:r>
            <a:r>
              <a:rPr lang="ru-RU" dirty="0"/>
              <a:t>..л </a:t>
            </a:r>
            <a:br>
              <a:rPr lang="ru-RU" dirty="0"/>
            </a:br>
            <a:r>
              <a:rPr lang="ru-RU" dirty="0"/>
              <a:t>4. </a:t>
            </a:r>
            <a:r>
              <a:rPr lang="ru-RU" dirty="0" err="1"/>
              <a:t>Выздоров</a:t>
            </a:r>
            <a:r>
              <a:rPr lang="ru-RU" dirty="0"/>
              <a:t>..</a:t>
            </a:r>
            <a:r>
              <a:rPr lang="ru-RU" dirty="0" err="1"/>
              <a:t>ть</a:t>
            </a:r>
            <a:r>
              <a:rPr lang="ru-RU" dirty="0"/>
              <a:t>, </a:t>
            </a:r>
            <a:r>
              <a:rPr lang="ru-RU" dirty="0" err="1"/>
              <a:t>чита</a:t>
            </a:r>
            <a:r>
              <a:rPr lang="ru-RU" dirty="0"/>
              <a:t>..</a:t>
            </a:r>
            <a:r>
              <a:rPr lang="ru-RU" dirty="0" err="1"/>
              <a:t>мый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5. </a:t>
            </a:r>
            <a:r>
              <a:rPr lang="ru-RU" dirty="0" err="1"/>
              <a:t>Обвеш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 (лентами), пристрел..</a:t>
            </a:r>
            <a:r>
              <a:rPr lang="ru-RU" dirty="0" err="1"/>
              <a:t>нный</a:t>
            </a:r>
            <a:r>
              <a:rPr lang="ru-RU" dirty="0"/>
              <a:t> (заяц</a:t>
            </a:r>
            <a:r>
              <a:rPr lang="ru-RU" dirty="0" smtClean="0"/>
              <a:t>)</a:t>
            </a:r>
            <a:endParaRPr lang="en-US" dirty="0" smtClean="0"/>
          </a:p>
          <a:p>
            <a:pPr marL="0" indent="0" fontAlgn="base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Ответ: </a:t>
            </a:r>
            <a:r>
              <a:rPr lang="en-US" sz="2600" dirty="0" smtClean="0">
                <a:solidFill>
                  <a:srgbClr val="FF0000"/>
                </a:solidFill>
              </a:rPr>
              <a:t>34</a:t>
            </a:r>
            <a:endParaRPr lang="ru-RU" sz="2600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297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Потренируемся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1)</a:t>
            </a:r>
            <a:r>
              <a:rPr lang="ru-RU" dirty="0" err="1" smtClean="0"/>
              <a:t>дремл</a:t>
            </a:r>
            <a:r>
              <a:rPr lang="ru-RU" dirty="0"/>
              <a:t>..</a:t>
            </a:r>
            <a:r>
              <a:rPr lang="ru-RU" dirty="0" err="1"/>
              <a:t>щий</a:t>
            </a:r>
            <a:r>
              <a:rPr lang="ru-RU" dirty="0"/>
              <a:t>, (они) гон..</a:t>
            </a:r>
            <a:r>
              <a:rPr lang="ru-RU" dirty="0" err="1"/>
              <a:t>тся</a:t>
            </a:r>
            <a:r>
              <a:rPr lang="ru-RU" dirty="0"/>
              <a:t> (друг за другом)</a:t>
            </a:r>
          </a:p>
          <a:p>
            <a:pPr marL="0" indent="0">
              <a:buNone/>
            </a:pPr>
            <a:r>
              <a:rPr lang="ru-RU" dirty="0" smtClean="0"/>
              <a:t>2)</a:t>
            </a:r>
            <a:r>
              <a:rPr lang="ru-RU" dirty="0" err="1" smtClean="0"/>
              <a:t>установл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, </a:t>
            </a:r>
            <a:r>
              <a:rPr lang="ru-RU" dirty="0" err="1"/>
              <a:t>неуправля</a:t>
            </a:r>
            <a:r>
              <a:rPr lang="ru-RU" dirty="0"/>
              <a:t>..</a:t>
            </a:r>
            <a:r>
              <a:rPr lang="ru-RU" dirty="0" err="1"/>
              <a:t>мый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3)(они</a:t>
            </a:r>
            <a:r>
              <a:rPr lang="ru-RU" dirty="0"/>
              <a:t>) </a:t>
            </a:r>
            <a:r>
              <a:rPr lang="ru-RU" dirty="0" err="1"/>
              <a:t>шепч</a:t>
            </a:r>
            <a:r>
              <a:rPr lang="ru-RU" dirty="0"/>
              <a:t>..</a:t>
            </a:r>
            <a:r>
              <a:rPr lang="ru-RU" dirty="0" err="1"/>
              <a:t>тся</a:t>
            </a:r>
            <a:r>
              <a:rPr lang="ru-RU" dirty="0"/>
              <a:t>, </a:t>
            </a:r>
            <a:r>
              <a:rPr lang="ru-RU" dirty="0" err="1"/>
              <a:t>маш</a:t>
            </a:r>
            <a:r>
              <a:rPr lang="ru-RU" dirty="0"/>
              <a:t>..</a:t>
            </a:r>
            <a:r>
              <a:rPr lang="ru-RU" dirty="0" err="1"/>
              <a:t>щий</a:t>
            </a:r>
            <a:r>
              <a:rPr lang="ru-RU" dirty="0"/>
              <a:t> (крыльями)</a:t>
            </a:r>
          </a:p>
          <a:p>
            <a:pPr marL="0" indent="0">
              <a:buNone/>
            </a:pPr>
            <a:r>
              <a:rPr lang="ru-RU" dirty="0" smtClean="0"/>
              <a:t>4)(вы</a:t>
            </a:r>
            <a:r>
              <a:rPr lang="ru-RU" dirty="0"/>
              <a:t>) </a:t>
            </a:r>
            <a:r>
              <a:rPr lang="ru-RU" dirty="0" err="1"/>
              <a:t>остан</a:t>
            </a:r>
            <a:r>
              <a:rPr lang="ru-RU" dirty="0"/>
              <a:t>..</a:t>
            </a:r>
            <a:r>
              <a:rPr lang="ru-RU" dirty="0" err="1"/>
              <a:t>тесь</a:t>
            </a:r>
            <a:r>
              <a:rPr lang="ru-RU" dirty="0"/>
              <a:t>, </a:t>
            </a:r>
            <a:r>
              <a:rPr lang="ru-RU" dirty="0" err="1"/>
              <a:t>встрет</a:t>
            </a:r>
            <a:r>
              <a:rPr lang="ru-RU" dirty="0"/>
              <a:t>..</a:t>
            </a:r>
            <a:r>
              <a:rPr lang="ru-RU" dirty="0" err="1"/>
              <a:t>вшись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5)</a:t>
            </a:r>
            <a:r>
              <a:rPr lang="ru-RU" dirty="0" err="1" smtClean="0"/>
              <a:t>насто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, </a:t>
            </a:r>
            <a:r>
              <a:rPr lang="ru-RU" dirty="0" err="1"/>
              <a:t>леле</a:t>
            </a:r>
            <a:r>
              <a:rPr lang="ru-RU" dirty="0"/>
              <a:t>..</a:t>
            </a:r>
            <a:r>
              <a:rPr lang="ru-RU" dirty="0" err="1"/>
              <a:t>мый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b="1" u="sng" dirty="0" smtClean="0">
                <a:solidFill>
                  <a:srgbClr val="FF0000"/>
                </a:solidFill>
              </a:rPr>
              <a:t>Ответ:23</a:t>
            </a:r>
            <a:endParaRPr lang="ru-RU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74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Потренируемся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latin typeface="YS Text"/>
              </a:rPr>
              <a:t>уполномоч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..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нный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слыш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..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мый</a:t>
            </a:r>
            <a:endParaRPr lang="ru-RU" dirty="0">
              <a:solidFill>
                <a:srgbClr val="000000"/>
              </a:solidFill>
              <a:latin typeface="YS Text"/>
            </a:endParaRPr>
          </a:p>
          <a:p>
            <a:pPr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latin typeface="YS Text"/>
              </a:rPr>
              <a:t>опаса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..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шься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потрат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..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вший</a:t>
            </a:r>
            <a:endParaRPr lang="ru-RU" dirty="0">
              <a:solidFill>
                <a:srgbClr val="000000"/>
              </a:solidFill>
              <a:latin typeface="YS Text"/>
            </a:endParaRPr>
          </a:p>
          <a:p>
            <a:pPr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latin typeface="YS Text"/>
              </a:rPr>
              <a:t>закле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..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шь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неслыш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..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мый</a:t>
            </a:r>
            <a:endParaRPr lang="ru-RU" dirty="0">
              <a:solidFill>
                <a:srgbClr val="000000"/>
              </a:solidFill>
              <a:latin typeface="YS Text"/>
            </a:endParaRPr>
          </a:p>
          <a:p>
            <a:pPr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latin typeface="YS Text"/>
              </a:rPr>
              <a:t>посе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..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шь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потрач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..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нный</a:t>
            </a:r>
            <a:endParaRPr lang="ru-RU" dirty="0">
              <a:solidFill>
                <a:srgbClr val="000000"/>
              </a:solidFill>
              <a:latin typeface="YS Text"/>
            </a:endParaRPr>
          </a:p>
          <a:p>
            <a:pPr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latin typeface="YS Text"/>
              </a:rPr>
              <a:t>помож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..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шь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дви́ж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..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мый</a:t>
            </a:r>
            <a:endParaRPr lang="ru-RU" dirty="0">
              <a:solidFill>
                <a:srgbClr val="000000"/>
              </a:solidFill>
              <a:latin typeface="YS Text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b="1" u="sng" dirty="0" smtClean="0">
                <a:solidFill>
                  <a:srgbClr val="FF0000"/>
                </a:solidFill>
              </a:rPr>
              <a:t>Ответ: 34</a:t>
            </a:r>
            <a:endParaRPr lang="ru-RU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Потренируемся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latin typeface="YS Text"/>
              </a:rPr>
              <a:t>вскоч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..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шь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, (вы) 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порт..те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 (изделие)</a:t>
            </a:r>
          </a:p>
          <a:p>
            <a:pPr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latin typeface="YS Text"/>
              </a:rPr>
              <a:t>выкач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..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нный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 (из гаража велосипед), 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грохоч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..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щий</a:t>
            </a:r>
            <a:endParaRPr lang="ru-RU" dirty="0">
              <a:solidFill>
                <a:srgbClr val="000000"/>
              </a:solidFill>
              <a:latin typeface="YS Text"/>
            </a:endParaRPr>
          </a:p>
          <a:p>
            <a:pPr>
              <a:buFont typeface="+mj-lt"/>
              <a:buAutoNum type="arabicPeriod"/>
            </a:pPr>
            <a:r>
              <a:rPr lang="ru-RU" dirty="0" err="1">
                <a:solidFill>
                  <a:srgbClr val="000000"/>
                </a:solidFill>
                <a:latin typeface="YS Text"/>
              </a:rPr>
              <a:t>устро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..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вший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 (праздник), 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муч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..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мый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 (сомнениями)</a:t>
            </a: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YS Text"/>
              </a:rPr>
              <a:t>(он) 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клевещ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..т, 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движ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..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мый</a:t>
            </a:r>
            <a:endParaRPr lang="ru-RU" dirty="0">
              <a:solidFill>
                <a:srgbClr val="000000"/>
              </a:solidFill>
              <a:latin typeface="YS Text"/>
            </a:endParaRPr>
          </a:p>
          <a:p>
            <a:pPr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YS Text"/>
              </a:rPr>
              <a:t>теш..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щий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 (себя надеждами), 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обвенч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..</a:t>
            </a:r>
            <a:r>
              <a:rPr lang="ru-RU" dirty="0" err="1">
                <a:solidFill>
                  <a:srgbClr val="000000"/>
                </a:solidFill>
                <a:latin typeface="YS Text"/>
              </a:rPr>
              <a:t>нные</a:t>
            </a:r>
            <a:endParaRPr lang="ru-RU" dirty="0">
              <a:solidFill>
                <a:srgbClr val="000000"/>
              </a:solidFill>
              <a:latin typeface="YS Text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b="1" u="sng" smtClean="0">
                <a:solidFill>
                  <a:srgbClr val="FF0000"/>
                </a:solidFill>
              </a:rPr>
              <a:t>Ответ: 135</a:t>
            </a:r>
            <a:endParaRPr lang="ru-RU" sz="28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62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Алгоритм выполнения задания </a:t>
            </a:r>
            <a:r>
              <a:rPr lang="ru-RU" dirty="0" smtClean="0"/>
              <a:t>№12 </a:t>
            </a:r>
            <a:r>
              <a:rPr lang="ru-RU" dirty="0"/>
              <a:t>ЕГЭ: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872647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ru-RU" sz="31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1</a:t>
            </a:r>
            <a:r>
              <a:rPr lang="ru-RU" sz="31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) Внимательно читаем задание и варианты;</a:t>
            </a:r>
          </a:p>
          <a:p>
            <a:pPr marL="0" indent="0" fontAlgn="base">
              <a:buNone/>
            </a:pPr>
            <a:r>
              <a:rPr lang="ru-RU" sz="31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2) Определяем время представленных слов. Это важно, так как от времени зависит выбор правила;</a:t>
            </a:r>
          </a:p>
          <a:p>
            <a:pPr marL="0" indent="0" fontAlgn="base">
              <a:buNone/>
            </a:pPr>
            <a:r>
              <a:rPr lang="ru-RU" sz="31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3) Для слов настоящего и будущего времени подбираем инфинитивы, от которых они образованы (не забываем о виде: он должен быть одинаковым у слова и инфинитива, лучше задать вопрос</a:t>
            </a:r>
            <a:r>
              <a:rPr lang="ru-RU" sz="31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);</a:t>
            </a:r>
          </a:p>
          <a:p>
            <a:pPr marL="0" indent="0" fontAlgn="base">
              <a:buNone/>
            </a:pPr>
            <a:r>
              <a:rPr lang="ru-RU" sz="31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4</a:t>
            </a:r>
            <a:r>
              <a:rPr lang="ru-RU" sz="31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) Определяем спряжение инфинитива. В зависимости от спряжения ставим в окончания и суффиксы У, Ю, Е или А, Я, И. (см. таблицу ниже) </a:t>
            </a:r>
          </a:p>
          <a:p>
            <a:pPr marL="0" indent="0" fontAlgn="base">
              <a:buNone/>
            </a:pPr>
            <a:r>
              <a:rPr lang="ru-RU" sz="31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5) Для глаголов настоящего и будущего времени и действительных причастий настоящего времени есть общее правило - это спряжение (см. таблицы</a:t>
            </a:r>
            <a:r>
              <a:rPr lang="ru-RU" sz="31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);</a:t>
            </a:r>
          </a:p>
          <a:p>
            <a:pPr marL="0" indent="0" fontAlgn="base">
              <a:buNone/>
            </a:pPr>
            <a:r>
              <a:rPr lang="ru-RU" sz="31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6</a:t>
            </a:r>
            <a:r>
              <a:rPr lang="ru-RU" sz="31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) Если слово прошедшего времени, буква инфинитива сохраняется и в личной форме. (см. </a:t>
            </a:r>
            <a:r>
              <a:rPr lang="ru-RU" sz="31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таблицы ниже). </a:t>
            </a:r>
            <a:endParaRPr lang="ru-RU" sz="31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8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893" y="257694"/>
            <a:ext cx="10487891" cy="149213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3600" b="1" dirty="0"/>
              <a:t>Правописание окончаний глаголов. Правописание суффиксов причастий. Настоящее и будущее время.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7" y="1634837"/>
            <a:ext cx="10178322" cy="4946072"/>
          </a:xfrm>
        </p:spPr>
        <p:txBody>
          <a:bodyPr>
            <a:noAutofit/>
          </a:bodyPr>
          <a:lstStyle/>
          <a:p>
            <a:pPr fontAlgn="base"/>
            <a:r>
              <a:rPr lang="ru-RU" sz="16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Ставь </a:t>
            </a:r>
            <a:r>
              <a:rPr lang="ru-RU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глагол в неопределенную форму (что делать? что сделать</a:t>
            </a:r>
            <a:r>
              <a:rPr lang="ru-RU" sz="16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?)</a:t>
            </a:r>
            <a: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sz="1600" b="1" dirty="0">
                <a:solidFill>
                  <a:srgbClr val="FF0000"/>
                </a:solidFill>
              </a:rPr>
              <a:t>Ко II СПРЯЖЕНИЮ</a:t>
            </a:r>
            <a:r>
              <a:rPr lang="ru-RU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 относятся все глаголы на -ИТЬ, </a:t>
            </a:r>
            <a:r>
              <a:rPr lang="ru-RU" b="1" dirty="0">
                <a:solidFill>
                  <a:srgbClr val="FF0000"/>
                </a:solidFill>
              </a:rPr>
              <a:t>КРОМЕ брить, стелить, зиждиться (и всех производных от них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sz="1600" b="1" dirty="0">
                <a:solidFill>
                  <a:srgbClr val="FF0000"/>
                </a:solidFill>
              </a:rPr>
              <a:t>К   I СПРЯЖЕНИЮ</a:t>
            </a:r>
            <a:r>
              <a:rPr lang="ru-RU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 относятся остальные глаголы, </a:t>
            </a:r>
            <a:r>
              <a:rPr lang="ru-RU" sz="1600" b="1" dirty="0">
                <a:solidFill>
                  <a:srgbClr val="FF0000"/>
                </a:solidFill>
              </a:rPr>
              <a:t>КРОМЕ гнать, дышать, держать, зависеть, видеть, </a:t>
            </a:r>
            <a:r>
              <a:rPr lang="ru-RU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слышать и обидеть, а еще терпеть, вертеть, ненавидеть и смотреть (и всех производных от них</a:t>
            </a:r>
            <a:r>
              <a:rPr lang="ru-RU" sz="16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).</a:t>
            </a:r>
            <a: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В личных формах глаголы I спряжения имеют в окончаниях буквы У, Ю, Е</a:t>
            </a:r>
            <a: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sz="16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В личных формах глаголы II спряжения имеют в окончаниях буквы И, А, </a:t>
            </a:r>
            <a:r>
              <a:rPr lang="ru-RU" sz="16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Я</a:t>
            </a:r>
            <a: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sz="1600" b="1" dirty="0">
                <a:solidFill>
                  <a:srgbClr val="FF0000"/>
                </a:solidFill>
              </a:rPr>
              <a:t>!!!Запомните!!!глаголы выздороветь, опостылеть, опротиветь изменяются по I спряжению (выздоровеешь, выздоровеют, опостылеешь, опостылеют, опротивеют).</a:t>
            </a:r>
          </a:p>
          <a:p>
            <a:pPr fontAlgn="base"/>
            <a:r>
              <a:rPr lang="ru-RU" sz="1600" b="1" dirty="0">
                <a:solidFill>
                  <a:srgbClr val="FF0000"/>
                </a:solidFill>
              </a:rPr>
              <a:t>глаголы </a:t>
            </a:r>
            <a:r>
              <a:rPr lang="ru-RU" sz="1600" b="1" dirty="0" smtClean="0">
                <a:solidFill>
                  <a:srgbClr val="FF0000"/>
                </a:solidFill>
              </a:rPr>
              <a:t>хотеть, бежать, есть, дать, брезжить (брезжит, брезжат, </a:t>
            </a:r>
            <a:r>
              <a:rPr lang="ru-RU" sz="1600" b="1" dirty="0" err="1" smtClean="0">
                <a:solidFill>
                  <a:srgbClr val="FF0000"/>
                </a:solidFill>
              </a:rPr>
              <a:t>брезжущий</a:t>
            </a:r>
            <a:r>
              <a:rPr lang="ru-RU" sz="1600" b="1" dirty="0" smtClean="0">
                <a:solidFill>
                  <a:srgbClr val="FF0000"/>
                </a:solidFill>
              </a:rPr>
              <a:t>)</a:t>
            </a:r>
            <a:r>
              <a:rPr lang="ru-RU" sz="1600" b="1" dirty="0">
                <a:solidFill>
                  <a:srgbClr val="FF0000"/>
                </a:solidFill>
              </a:rPr>
              <a:t> (и все производные от них) разноспрягаемые.</a:t>
            </a:r>
          </a:p>
          <a:p>
            <a:pPr fontAlgn="base"/>
            <a:r>
              <a:rPr lang="ru-RU" sz="1600" b="1" dirty="0">
                <a:solidFill>
                  <a:srgbClr val="FF0000"/>
                </a:solidFill>
              </a:rPr>
              <a:t>Хотеть в </a:t>
            </a:r>
            <a:r>
              <a:rPr lang="ru-RU" sz="1600" b="1" dirty="0" err="1">
                <a:solidFill>
                  <a:srgbClr val="FF0000"/>
                </a:solidFill>
              </a:rPr>
              <a:t>ед.ч</a:t>
            </a:r>
            <a:r>
              <a:rPr lang="ru-RU" sz="1600" b="1" dirty="0">
                <a:solidFill>
                  <a:srgbClr val="FF0000"/>
                </a:solidFill>
              </a:rPr>
              <a:t>. имеют безударные окончания 1 </a:t>
            </a:r>
            <a:r>
              <a:rPr lang="ru-RU" sz="1600" b="1" dirty="0" err="1">
                <a:solidFill>
                  <a:srgbClr val="FF0000"/>
                </a:solidFill>
              </a:rPr>
              <a:t>спр</a:t>
            </a:r>
            <a:r>
              <a:rPr lang="ru-RU" sz="1600" b="1" dirty="0">
                <a:solidFill>
                  <a:srgbClr val="FF0000"/>
                </a:solidFill>
              </a:rPr>
              <a:t>. (хочешь, хочет), а в </a:t>
            </a:r>
            <a:r>
              <a:rPr lang="ru-RU" sz="1600" b="1" dirty="0" err="1">
                <a:solidFill>
                  <a:srgbClr val="FF0000"/>
                </a:solidFill>
              </a:rPr>
              <a:t>мн.ч</a:t>
            </a:r>
            <a:r>
              <a:rPr lang="ru-RU" sz="1600" b="1" dirty="0">
                <a:solidFill>
                  <a:srgbClr val="FF0000"/>
                </a:solidFill>
              </a:rPr>
              <a:t>. – окончания 2 </a:t>
            </a:r>
            <a:r>
              <a:rPr lang="ru-RU" sz="1600" b="1" dirty="0" err="1">
                <a:solidFill>
                  <a:srgbClr val="FF0000"/>
                </a:solidFill>
              </a:rPr>
              <a:t>спр</a:t>
            </a:r>
            <a:r>
              <a:rPr lang="ru-RU" sz="1600" b="1" dirty="0">
                <a:solidFill>
                  <a:srgbClr val="FF0000"/>
                </a:solidFill>
              </a:rPr>
              <a:t> (хотим, хотите, </a:t>
            </a:r>
            <a:r>
              <a:rPr lang="ru-RU" sz="1600" b="1" dirty="0" smtClean="0">
                <a:solidFill>
                  <a:srgbClr val="FF0000"/>
                </a:solidFill>
              </a:rPr>
              <a:t>хотят). Например</a:t>
            </a:r>
            <a:r>
              <a:rPr lang="ru-RU" sz="1600" b="1" dirty="0">
                <a:solidFill>
                  <a:srgbClr val="FF0000"/>
                </a:solidFill>
              </a:rPr>
              <a:t>: бежать – бегу, бежишь, бежит, бежим, бежите, </a:t>
            </a:r>
            <a:r>
              <a:rPr lang="ru-RU" sz="1600" b="1" dirty="0" smtClean="0">
                <a:solidFill>
                  <a:srgbClr val="FF0000"/>
                </a:solidFill>
              </a:rPr>
              <a:t>бегут;</a:t>
            </a:r>
          </a:p>
          <a:p>
            <a:pPr fontAlgn="base"/>
            <a:r>
              <a:rPr lang="ru-RU" sz="1600" b="1" dirty="0" smtClean="0">
                <a:solidFill>
                  <a:srgbClr val="FF0000"/>
                </a:solidFill>
              </a:rPr>
              <a:t>Избыточные глаголы: двигать, движу(движимый, движущий-от устаревшего </a:t>
            </a:r>
            <a:r>
              <a:rPr lang="ru-RU" sz="1600" b="1" dirty="0" err="1" smtClean="0">
                <a:solidFill>
                  <a:srgbClr val="FF0000"/>
                </a:solidFill>
              </a:rPr>
              <a:t>движить</a:t>
            </a:r>
            <a:r>
              <a:rPr lang="ru-RU" sz="1600" b="1" dirty="0" smtClean="0">
                <a:solidFill>
                  <a:srgbClr val="FF0000"/>
                </a:solidFill>
              </a:rPr>
              <a:t>), двигаю, брызгать (брызгаю, брызжу).</a:t>
            </a:r>
            <a: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endParaRPr lang="ru-RU" sz="16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65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Правописание суффиксов причастий НАСТОЯЩЕГО ВРЕМЕНИ определяется спряжением.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122218"/>
            <a:ext cx="10178322" cy="5735781"/>
          </a:xfrm>
        </p:spPr>
        <p:txBody>
          <a:bodyPr>
            <a:normAutofit/>
          </a:bodyPr>
          <a:lstStyle/>
          <a:p>
            <a:pPr fontAlgn="base"/>
            <a:r>
              <a:rPr lang="ru-RU" b="1" dirty="0"/>
              <a:t/>
            </a:r>
            <a:br>
              <a:rPr lang="ru-RU" b="1" dirty="0"/>
            </a:br>
            <a:r>
              <a:rPr lang="ru-RU" sz="3000" b="1" dirty="0"/>
              <a:t>Сначала находим инфинитив, от которого образовано причастие, далее определяем спряжение.</a:t>
            </a:r>
          </a:p>
          <a:p>
            <a:pPr fontAlgn="base"/>
            <a:r>
              <a:rPr lang="ru-RU" sz="3000" b="1" dirty="0"/>
              <a:t>В причастиях, образованных от глаголов I спряжения, в суффиксах пишем буквы У, Ю, Е</a:t>
            </a:r>
          </a:p>
          <a:p>
            <a:pPr fontAlgn="base"/>
            <a:r>
              <a:rPr lang="ru-RU" sz="3000" b="1" dirty="0"/>
              <a:t>В причастиях, образованных от глаголов II спряжения, в суффиксах пишем буквы И, А, Я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3662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Правописание суффиксов глаголов и причастий прошедшего времени.</a:t>
            </a:r>
            <a:r>
              <a:rPr lang="ru-RU" sz="5400" b="1" dirty="0"/>
              <a:t> </a:t>
            </a:r>
            <a:r>
              <a:rPr lang="ru-RU" sz="5400" dirty="0"/>
              <a:t/>
            </a:r>
            <a:br>
              <a:rPr lang="ru-RU" sz="54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634836"/>
            <a:ext cx="10178322" cy="5043055"/>
          </a:xfrm>
        </p:spPr>
        <p:txBody>
          <a:bodyPr>
            <a:normAutofit/>
          </a:bodyPr>
          <a:lstStyle/>
          <a:p>
            <a:pPr fontAlgn="base"/>
            <a:r>
              <a:rPr lang="ru-RU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В глаголах прошедшего времени перед суффиксом "Л"  пишется та буква, которая была в неопределенной форме глагола перед -</a:t>
            </a:r>
            <a:r>
              <a:rPr lang="ru-RU" sz="24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ть</a:t>
            </a:r>
            <a:r>
              <a:rPr lang="ru-RU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Например: </a:t>
            </a:r>
            <a:r>
              <a:rPr lang="ru-RU" sz="24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раста</a:t>
            </a:r>
            <a:r>
              <a:rPr lang="ru-RU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..ла</a:t>
            </a:r>
          </a:p>
          <a:p>
            <a:pPr fontAlgn="base"/>
            <a:r>
              <a:rPr lang="ru-RU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Ставим глагол в неопределенную форму. (Что сделать?) растаять, значит, перед "Л" пишем букву "Я" - </a:t>
            </a:r>
            <a:r>
              <a:rPr lang="ru-RU" sz="24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расстаЯлА</a:t>
            </a:r>
            <a:endParaRPr lang="ru-RU" sz="2400" b="1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 fontAlgn="base"/>
            <a:r>
              <a:rPr lang="ru-RU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Правописание </a:t>
            </a:r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суффиксов причастий прошедшего времени определяется по инфинитиву глагола, от которого оно образовано.</a:t>
            </a:r>
            <a:b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Перед -</a:t>
            </a:r>
            <a:r>
              <a:rPr lang="ru-RU" sz="24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вш</a:t>
            </a:r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-, -ш- пишется та же гласная, что и в основе неопределенной формы глагола (читать – читавший, растаять - растаявший</a:t>
            </a:r>
            <a:r>
              <a:rPr lang="ru-RU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)</a:t>
            </a:r>
            <a:endParaRPr lang="ru-RU" sz="24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51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Правописание суффиксов страдательных причастий прошедшего времени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995055"/>
            <a:ext cx="10178322" cy="4128654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b="1" dirty="0">
                <a:solidFill>
                  <a:srgbClr val="FF0000"/>
                </a:solidFill>
              </a:rPr>
              <a:t>Сложности в определении гласной в страдательных причастиях прошедшего времени (выкачанный/выкаченный, развешанный/развешенный, замешанный - замешенный, пристреленный/пристрелянный и т.д.)</a:t>
            </a:r>
          </a:p>
          <a:p>
            <a:r>
              <a:rPr lang="ru-RU" b="1" dirty="0">
                <a:solidFill>
                  <a:srgbClr val="FF0000"/>
                </a:solidFill>
              </a:rPr>
              <a:t>Будьте внимательны при определении инфинитива!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Ковры развешаны во дворе (развешать) – продукты в магазине развешены (развесить)</a:t>
            </a:r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Обвешанные лентами (обвешать) –  обвешенные продавцом (обвесить)</a:t>
            </a:r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Замешанные в преступлении (замешать) –  замешенное тесто (замесить)</a:t>
            </a:r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Расстрелянные партизаны (расстрелять) – подстреленные охотниками (подстрелить)</a:t>
            </a:r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Пристрелянное ружье (пристрелять) – пристреленный заяц (пристрелить)</a:t>
            </a:r>
            <a: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Выкачанная из бака вода (выкачать) – выкаченная из подвала бочка (выкатить)</a:t>
            </a:r>
            <a: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ru-RU" sz="2800" b="1" dirty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endParaRPr lang="ru-RU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78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411705"/>
            <a:ext cx="10178322" cy="4467887"/>
          </a:xfrm>
        </p:spPr>
        <p:txBody>
          <a:bodyPr>
            <a:normAutofit/>
          </a:bodyPr>
          <a:lstStyle/>
          <a:p>
            <a:pPr fontAlgn="base"/>
            <a:r>
              <a:rPr lang="ru-RU" dirty="0"/>
              <a:t>1. </a:t>
            </a:r>
            <a:r>
              <a:rPr lang="ru-RU" dirty="0" err="1"/>
              <a:t>взбудораж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, </a:t>
            </a:r>
            <a:r>
              <a:rPr lang="ru-RU" dirty="0" err="1"/>
              <a:t>продыряв</a:t>
            </a:r>
            <a:r>
              <a:rPr lang="ru-RU" dirty="0"/>
              <a:t>..</a:t>
            </a:r>
            <a:r>
              <a:rPr lang="ru-RU" dirty="0" err="1"/>
              <a:t>шь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2. </a:t>
            </a:r>
            <a:r>
              <a:rPr lang="ru-RU" dirty="0" err="1"/>
              <a:t>несгиба</a:t>
            </a:r>
            <a:r>
              <a:rPr lang="ru-RU" dirty="0"/>
              <a:t>..</a:t>
            </a:r>
            <a:r>
              <a:rPr lang="ru-RU" dirty="0" err="1"/>
              <a:t>мый</a:t>
            </a:r>
            <a:r>
              <a:rPr lang="ru-RU" dirty="0"/>
              <a:t>, сжима..</a:t>
            </a:r>
            <a:r>
              <a:rPr lang="ru-RU" dirty="0" err="1"/>
              <a:t>шь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почист</a:t>
            </a:r>
            <a:r>
              <a:rPr lang="ru-RU" dirty="0"/>
              <a:t>..</a:t>
            </a:r>
            <a:r>
              <a:rPr lang="ru-RU" dirty="0" err="1"/>
              <a:t>вший</a:t>
            </a:r>
            <a:r>
              <a:rPr lang="ru-RU" dirty="0"/>
              <a:t>, </a:t>
            </a:r>
            <a:r>
              <a:rPr lang="ru-RU" dirty="0" err="1"/>
              <a:t>присоб</a:t>
            </a:r>
            <a:r>
              <a:rPr lang="ru-RU" dirty="0"/>
              <a:t>..</a:t>
            </a:r>
            <a:r>
              <a:rPr lang="ru-RU" dirty="0" err="1"/>
              <a:t>шь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4. </a:t>
            </a:r>
            <a:r>
              <a:rPr lang="ru-RU" dirty="0" err="1"/>
              <a:t>вовлека</a:t>
            </a:r>
            <a:r>
              <a:rPr lang="ru-RU" dirty="0"/>
              <a:t>..</a:t>
            </a:r>
            <a:r>
              <a:rPr lang="ru-RU" dirty="0" err="1"/>
              <a:t>мый</a:t>
            </a:r>
            <a:r>
              <a:rPr lang="ru-RU" dirty="0"/>
              <a:t>, </a:t>
            </a:r>
            <a:r>
              <a:rPr lang="ru-RU" dirty="0" err="1"/>
              <a:t>пропущ</a:t>
            </a:r>
            <a:r>
              <a:rPr lang="ru-RU" dirty="0"/>
              <a:t>..</a:t>
            </a:r>
            <a:r>
              <a:rPr lang="ru-RU" dirty="0" err="1"/>
              <a:t>нная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5. </a:t>
            </a:r>
            <a:r>
              <a:rPr lang="ru-RU" dirty="0" err="1"/>
              <a:t>почу</a:t>
            </a:r>
            <a:r>
              <a:rPr lang="ru-RU" dirty="0"/>
              <a:t>..</a:t>
            </a:r>
            <a:r>
              <a:rPr lang="ru-RU" dirty="0" err="1"/>
              <a:t>вший</a:t>
            </a:r>
            <a:r>
              <a:rPr lang="ru-RU" dirty="0"/>
              <a:t>, </a:t>
            </a:r>
            <a:r>
              <a:rPr lang="ru-RU" dirty="0" err="1"/>
              <a:t>обиж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  </a:t>
            </a:r>
          </a:p>
          <a:p>
            <a:pPr fontAlgn="base"/>
            <a:r>
              <a:rPr lang="ru-RU" dirty="0"/>
              <a:t> </a:t>
            </a:r>
            <a:r>
              <a:rPr lang="ru-RU" u="sng" dirty="0" smtClean="0">
                <a:solidFill>
                  <a:srgbClr val="FF0000"/>
                </a:solidFill>
              </a:rPr>
              <a:t>Ответ :234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776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ПОТРЕНИРУЕМСЯ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459833"/>
            <a:ext cx="10178322" cy="4419760"/>
          </a:xfrm>
        </p:spPr>
        <p:txBody>
          <a:bodyPr/>
          <a:lstStyle/>
          <a:p>
            <a:pPr marL="457200" indent="-457200" fontAlgn="base">
              <a:buAutoNum type="arabicPeriod"/>
            </a:pPr>
            <a:r>
              <a:rPr lang="ru-RU" dirty="0" err="1" smtClean="0"/>
              <a:t>приконч</a:t>
            </a:r>
            <a:r>
              <a:rPr lang="ru-RU" dirty="0"/>
              <a:t>..</a:t>
            </a:r>
            <a:r>
              <a:rPr lang="ru-RU" dirty="0" err="1"/>
              <a:t>шь</a:t>
            </a:r>
            <a:r>
              <a:rPr lang="ru-RU" dirty="0"/>
              <a:t>, </a:t>
            </a:r>
            <a:r>
              <a:rPr lang="ru-RU" dirty="0" err="1"/>
              <a:t>ненавид</a:t>
            </a:r>
            <a:r>
              <a:rPr lang="ru-RU" dirty="0"/>
              <a:t>..</a:t>
            </a:r>
            <a:r>
              <a:rPr lang="ru-RU" dirty="0" err="1"/>
              <a:t>мый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2. </a:t>
            </a:r>
            <a:r>
              <a:rPr lang="ru-RU" dirty="0" err="1"/>
              <a:t>зала..л</a:t>
            </a:r>
            <a:r>
              <a:rPr lang="ru-RU" dirty="0"/>
              <a:t>, </a:t>
            </a:r>
            <a:r>
              <a:rPr lang="ru-RU" dirty="0" err="1"/>
              <a:t>посе</a:t>
            </a:r>
            <a:r>
              <a:rPr lang="ru-RU" dirty="0"/>
              <a:t>…</a:t>
            </a:r>
            <a:r>
              <a:rPr lang="ru-RU" dirty="0" err="1"/>
              <a:t>нный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3. </a:t>
            </a:r>
            <a:r>
              <a:rPr lang="ru-RU" dirty="0" err="1"/>
              <a:t>прополощ</a:t>
            </a:r>
            <a:r>
              <a:rPr lang="ru-RU" dirty="0"/>
              <a:t>..</a:t>
            </a:r>
            <a:r>
              <a:rPr lang="ru-RU" dirty="0" err="1"/>
              <a:t>шь</a:t>
            </a:r>
            <a:r>
              <a:rPr lang="ru-RU" dirty="0"/>
              <a:t>, </a:t>
            </a:r>
            <a:r>
              <a:rPr lang="ru-RU" dirty="0" err="1"/>
              <a:t>раскраш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4. игра..</a:t>
            </a:r>
            <a:r>
              <a:rPr lang="ru-RU" dirty="0" err="1"/>
              <a:t>щий</a:t>
            </a:r>
            <a:r>
              <a:rPr lang="ru-RU" dirty="0"/>
              <a:t>, (они) </a:t>
            </a:r>
            <a:r>
              <a:rPr lang="ru-RU" dirty="0" err="1"/>
              <a:t>гон..т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5. </a:t>
            </a:r>
            <a:r>
              <a:rPr lang="ru-RU" dirty="0" err="1"/>
              <a:t>отрубл</a:t>
            </a:r>
            <a:r>
              <a:rPr lang="ru-RU" dirty="0"/>
              <a:t>..</a:t>
            </a:r>
            <a:r>
              <a:rPr lang="ru-RU" dirty="0" err="1"/>
              <a:t>нный</a:t>
            </a:r>
            <a:r>
              <a:rPr lang="ru-RU" dirty="0"/>
              <a:t>, </a:t>
            </a:r>
            <a:r>
              <a:rPr lang="ru-RU" dirty="0" err="1"/>
              <a:t>прикрепля</a:t>
            </a:r>
            <a:r>
              <a:rPr lang="ru-RU" dirty="0"/>
              <a:t>..</a:t>
            </a:r>
            <a:r>
              <a:rPr lang="ru-RU" dirty="0" err="1"/>
              <a:t>мый</a:t>
            </a:r>
            <a:r>
              <a:rPr lang="ru-RU" dirty="0"/>
              <a:t> </a:t>
            </a:r>
          </a:p>
          <a:p>
            <a:pPr marL="0" indent="0" fontAlgn="base">
              <a:buNone/>
            </a:pPr>
            <a:r>
              <a:rPr lang="ru-RU" sz="2400" dirty="0"/>
              <a:t> </a:t>
            </a:r>
            <a:r>
              <a:rPr lang="ru-RU" sz="2400" u="sng" dirty="0" smtClean="0">
                <a:solidFill>
                  <a:srgbClr val="FF0000"/>
                </a:solidFill>
              </a:rPr>
              <a:t>Ответ: 1235</a:t>
            </a:r>
            <a:endParaRPr lang="ru-RU" sz="24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5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154</TotalTime>
  <Words>604</Words>
  <Application>Microsoft Office PowerPoint</Application>
  <PresentationFormat>Широкоэкранный</PresentationFormat>
  <Paragraphs>106</Paragraphs>
  <Slides>23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Corbel</vt:lpstr>
      <vt:lpstr>Gill Sans MT</vt:lpstr>
      <vt:lpstr>Impact</vt:lpstr>
      <vt:lpstr>YS Text</vt:lpstr>
      <vt:lpstr>Badge</vt:lpstr>
      <vt:lpstr>ПОДГОТОВКА К ЗАДАНИЮ №12 ЕГЭ</vt:lpstr>
      <vt:lpstr>ЧТО Следует знать ученикам ?</vt:lpstr>
      <vt:lpstr>Алгоритм выполнения задания №12 ЕГЭ:</vt:lpstr>
      <vt:lpstr>Правописание окончаний глаголов. Правописание суффиксов причастий. Настоящее и будущее время.  </vt:lpstr>
      <vt:lpstr>Правописание суффиксов причастий НАСТОЯЩЕГО ВРЕМЕНИ определяется спряжением.</vt:lpstr>
      <vt:lpstr>Правописание суффиксов глаголов и причастий прошедшего времени.  </vt:lpstr>
      <vt:lpstr>Правописание суффиксов страдательных причастий прошедшего времени  </vt:lpstr>
      <vt:lpstr>ПОТРЕНИРУЕМСЯ</vt:lpstr>
      <vt:lpstr>ПОТРЕНИРУЕМСЯ</vt:lpstr>
      <vt:lpstr>ПОТРЕНИРУЕМСЯ</vt:lpstr>
      <vt:lpstr>ПОТРЕНИРУЕМСЯ</vt:lpstr>
      <vt:lpstr>ПОТРЕНИРУЕМСЯ</vt:lpstr>
      <vt:lpstr>ПОТРЕНИРУЕМСЯ</vt:lpstr>
      <vt:lpstr>ПОТРЕНИРУЕМСЯ</vt:lpstr>
      <vt:lpstr>ПОТРЕНИРУЕМСЯ</vt:lpstr>
      <vt:lpstr>ПОТРЕНИРУЕМСЯ</vt:lpstr>
      <vt:lpstr>ПОТРЕНИРУЕМСЯ</vt:lpstr>
      <vt:lpstr>ПОТРЕНИРУЕМСЯ</vt:lpstr>
      <vt:lpstr>ПОТРЕНИРУЕМСЯ</vt:lpstr>
      <vt:lpstr>ПОТРЕНИРУЕМСЯ</vt:lpstr>
      <vt:lpstr>Потренируемся </vt:lpstr>
      <vt:lpstr>Потренируемся </vt:lpstr>
      <vt:lpstr>Потренируемся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ЗАДАНИЮ №2 ЕГЭ</dc:title>
  <dc:creator>Windows User</dc:creator>
  <cp:lastModifiedBy>Windows User</cp:lastModifiedBy>
  <cp:revision>19</cp:revision>
  <dcterms:created xsi:type="dcterms:W3CDTF">2020-04-23T19:23:00Z</dcterms:created>
  <dcterms:modified xsi:type="dcterms:W3CDTF">2020-05-06T19:15:58Z</dcterms:modified>
</cp:coreProperties>
</file>